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6" r:id="rId3"/>
    <p:sldId id="302" r:id="rId4"/>
    <p:sldId id="303" r:id="rId5"/>
    <p:sldId id="277" r:id="rId6"/>
    <p:sldId id="278" r:id="rId7"/>
    <p:sldId id="280" r:id="rId8"/>
    <p:sldId id="304" r:id="rId9"/>
    <p:sldId id="285" r:id="rId10"/>
    <p:sldId id="281" r:id="rId11"/>
    <p:sldId id="282" r:id="rId12"/>
    <p:sldId id="287" r:id="rId13"/>
    <p:sldId id="306" r:id="rId14"/>
    <p:sldId id="286" r:id="rId15"/>
    <p:sldId id="284" r:id="rId16"/>
    <p:sldId id="288" r:id="rId17"/>
    <p:sldId id="292" r:id="rId18"/>
    <p:sldId id="289" r:id="rId19"/>
    <p:sldId id="290" r:id="rId20"/>
    <p:sldId id="291" r:id="rId21"/>
    <p:sldId id="293" r:id="rId22"/>
    <p:sldId id="294" r:id="rId23"/>
    <p:sldId id="295" r:id="rId24"/>
    <p:sldId id="307" r:id="rId25"/>
    <p:sldId id="296" r:id="rId26"/>
    <p:sldId id="297" r:id="rId27"/>
    <p:sldId id="298" r:id="rId28"/>
    <p:sldId id="299" r:id="rId29"/>
    <p:sldId id="309" r:id="rId30"/>
    <p:sldId id="305" r:id="rId31"/>
    <p:sldId id="300" r:id="rId32"/>
    <p:sldId id="308" r:id="rId33"/>
    <p:sldId id="301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65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53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7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3616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0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9681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83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906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5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94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67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6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18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632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2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5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3000">
              <a:schemeClr val="accent1">
                <a:lumMod val="45000"/>
                <a:lumOff val="55000"/>
                <a:alpha val="56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A46B880-A3F9-4FA9-9F4A-0786C0C76B9F}" type="datetimeFigureOut">
              <a:rPr lang="en-US" smtClean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C972412-DCE7-4BA7-AAA3-9DCDD741B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55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rcase@atlantaga.gov" TargetMode="External"/><Relationship Id="rId4" Type="http://schemas.openxmlformats.org/officeDocument/2006/relationships/hyperlink" Target="http://www.atlantaga.gov/contractcompliance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 result for atlanta cityscape">
            <a:extLst>
              <a:ext uri="{FF2B5EF4-FFF2-40B4-BE49-F238E27FC236}">
                <a16:creationId xmlns:a16="http://schemas.microsoft.com/office/drawing/2014/main" id="{B4B823CA-1E7C-435E-B63B-E5B8DDCEAD44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city of atlanta logo vector">
            <a:extLst>
              <a:ext uri="{FF2B5EF4-FFF2-40B4-BE49-F238E27FC236}">
                <a16:creationId xmlns:a16="http://schemas.microsoft.com/office/drawing/2014/main" id="{0B4A46C4-79AB-47CC-BD7E-E32EDCE8C37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1E6109A3-DE4F-4385-AC4E-F1CE61467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202833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Mayor’s</a:t>
            </a:r>
          </a:p>
          <a:p>
            <a:pPr algn="ctr"/>
            <a:r>
              <a:rPr lang="en-US" sz="3200" b="1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Office of Contract Compliance</a:t>
            </a:r>
          </a:p>
        </p:txBody>
      </p:sp>
      <p:pic>
        <p:nvPicPr>
          <p:cNvPr id="10" name="Picture 9" descr="Image result for government contractors association">
            <a:extLst>
              <a:ext uri="{FF2B5EF4-FFF2-40B4-BE49-F238E27FC236}">
                <a16:creationId xmlns:a16="http://schemas.microsoft.com/office/drawing/2014/main" id="{0D32DD66-0EB6-4548-9DA1-823245FF952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CB1602-03BA-476D-AAB2-F181A61977D5}"/>
              </a:ext>
            </a:extLst>
          </p:cNvPr>
          <p:cNvSpPr/>
          <p:nvPr/>
        </p:nvSpPr>
        <p:spPr>
          <a:xfrm>
            <a:off x="2719525" y="1905096"/>
            <a:ext cx="3999813" cy="3477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Doing Business </a:t>
            </a:r>
          </a:p>
          <a:p>
            <a:pPr algn="ctr">
              <a:defRPr/>
            </a:pPr>
            <a:r>
              <a:rPr lang="en-US" sz="4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with the </a:t>
            </a:r>
          </a:p>
          <a:p>
            <a:pPr algn="ctr">
              <a:defRPr/>
            </a:pPr>
            <a:r>
              <a:rPr lang="en-US" sz="4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City of Atlanta </a:t>
            </a:r>
          </a:p>
          <a:p>
            <a:pPr algn="ctr">
              <a:defRPr/>
            </a:pPr>
            <a:r>
              <a:rPr lang="en-US" sz="4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&amp;</a:t>
            </a:r>
          </a:p>
          <a:p>
            <a:pPr algn="ctr">
              <a:defRPr/>
            </a:pPr>
            <a:r>
              <a:rPr lang="en-US" sz="4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Beyond</a:t>
            </a:r>
          </a:p>
        </p:txBody>
      </p:sp>
    </p:spTree>
    <p:extLst>
      <p:ext uri="{BB962C8B-B14F-4D97-AF65-F5344CB8AC3E}">
        <p14:creationId xmlns:p14="http://schemas.microsoft.com/office/powerpoint/2010/main" val="1668695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5D6002-9969-4370-AB5E-C31B6B7E6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70" r="50000" b="5782"/>
          <a:stretch/>
        </p:blipFill>
        <p:spPr>
          <a:xfrm>
            <a:off x="623037" y="2438417"/>
            <a:ext cx="7802033" cy="43611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9D3F2B-3494-4558-A3A4-25F96E061E72}"/>
              </a:ext>
            </a:extLst>
          </p:cNvPr>
          <p:cNvSpPr/>
          <p:nvPr/>
        </p:nvSpPr>
        <p:spPr>
          <a:xfrm>
            <a:off x="2082260" y="1743526"/>
            <a:ext cx="5084084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Certification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15940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06DB4D6-0E7B-4406-BF1B-1626744E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181" y="1830546"/>
            <a:ext cx="3842678" cy="490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4E07F5-25CA-4D5E-8D07-4E031C6F669D}"/>
              </a:ext>
            </a:extLst>
          </p:cNvPr>
          <p:cNvSpPr/>
          <p:nvPr/>
        </p:nvSpPr>
        <p:spPr>
          <a:xfrm>
            <a:off x="-100360" y="2828835"/>
            <a:ext cx="282834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Certification</a:t>
            </a:r>
          </a:p>
          <a:p>
            <a:pPr algn="ctr">
              <a:defRPr/>
            </a:pPr>
            <a:r>
              <a:rPr lang="en-US" sz="3600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340468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FEDBE5-2B4D-4B11-9D27-49A6E584A37F}"/>
              </a:ext>
            </a:extLst>
          </p:cNvPr>
          <p:cNvSpPr/>
          <p:nvPr/>
        </p:nvSpPr>
        <p:spPr>
          <a:xfrm>
            <a:off x="767752" y="3709843"/>
            <a:ext cx="7608494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I’m Certified!! Now What?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9A3616-4249-4FF9-A2C1-BCD629DF0502}"/>
              </a:ext>
            </a:extLst>
          </p:cNvPr>
          <p:cNvSpPr/>
          <p:nvPr/>
        </p:nvSpPr>
        <p:spPr>
          <a:xfrm>
            <a:off x="3085593" y="2310263"/>
            <a:ext cx="3125215" cy="110799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Hooray!!</a:t>
            </a:r>
          </a:p>
        </p:txBody>
      </p:sp>
    </p:spTree>
    <p:extLst>
      <p:ext uri="{BB962C8B-B14F-4D97-AF65-F5344CB8AC3E}">
        <p14:creationId xmlns:p14="http://schemas.microsoft.com/office/powerpoint/2010/main" val="163028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988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">
        <p15:prstTrans prst="airplane"/>
      </p:transition>
    </mc:Choice>
    <mc:Fallback xmlns="">
      <p:transition spd="slow" advClick="0" advTm="5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BD091-6C86-427C-AC25-FF4E711E987C}"/>
              </a:ext>
            </a:extLst>
          </p:cNvPr>
          <p:cNvSpPr/>
          <p:nvPr/>
        </p:nvSpPr>
        <p:spPr>
          <a:xfrm>
            <a:off x="2742754" y="1905096"/>
            <a:ext cx="3467103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City of Atlanta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7DEEB35-36F9-4FEC-B641-4A58A9C2FCFC}"/>
              </a:ext>
            </a:extLst>
          </p:cNvPr>
          <p:cNvSpPr txBox="1">
            <a:spLocks noChangeArrowheads="1"/>
          </p:cNvSpPr>
          <p:nvPr/>
        </p:nvSpPr>
        <p:spPr>
          <a:xfrm>
            <a:off x="1871331" y="2927601"/>
            <a:ext cx="6186819" cy="298147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Monitor OCC’s website often</a:t>
            </a:r>
          </a:p>
          <a:p>
            <a:pPr algn="l">
              <a:lnSpc>
                <a:spcPct val="80000"/>
              </a:lnSpc>
              <a:defRPr/>
            </a:pPr>
            <a:endParaRPr lang="en-US" sz="2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-www.atlantaga.gov/contractcompliance </a:t>
            </a:r>
          </a:p>
          <a:p>
            <a:pPr algn="l">
              <a:lnSpc>
                <a:spcPct val="80000"/>
              </a:lnSpc>
              <a:defRPr/>
            </a:pPr>
            <a:endParaRPr lang="en-US" sz="2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Periodically review DOP’s website</a:t>
            </a:r>
          </a:p>
          <a:p>
            <a:pPr algn="l">
              <a:lnSpc>
                <a:spcPct val="80000"/>
              </a:lnSpc>
              <a:defRPr/>
            </a:pPr>
            <a:endParaRPr lang="en-US" sz="2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-procurement.atlantaga.gov  </a:t>
            </a:r>
            <a:r>
              <a:rPr 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          </a:t>
            </a:r>
            <a:endParaRPr lang="en-US" sz="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 descr="Image result for bullet points vector image">
            <a:extLst>
              <a:ext uri="{FF2B5EF4-FFF2-40B4-BE49-F238E27FC236}">
                <a16:creationId xmlns:a16="http://schemas.microsoft.com/office/drawing/2014/main" id="{C479F904-B859-439D-A9D5-5AB1DC6AB41A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6" y="2788019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age result for bullet points vector image">
            <a:extLst>
              <a:ext uri="{FF2B5EF4-FFF2-40B4-BE49-F238E27FC236}">
                <a16:creationId xmlns:a16="http://schemas.microsoft.com/office/drawing/2014/main" id="{7AB9E876-407E-4E26-90B4-89F4534167B2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7" y="4418336"/>
            <a:ext cx="663244" cy="537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3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AA3AD4-BA28-4F85-80D0-1E669525E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27" y="2013652"/>
            <a:ext cx="8521346" cy="479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999D89-CAD4-4574-AD6E-BF5FC8976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4"/>
          <a:stretch/>
        </p:blipFill>
        <p:spPr>
          <a:xfrm>
            <a:off x="318975" y="1905096"/>
            <a:ext cx="8506047" cy="48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21454A-B4CD-4CC6-B7BF-120B1CF816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53"/>
          <a:stretch/>
        </p:blipFill>
        <p:spPr>
          <a:xfrm>
            <a:off x="249864" y="1849185"/>
            <a:ext cx="8644270" cy="495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6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919FDE6-5CE5-4896-8A31-3ED414F3BC9B}"/>
              </a:ext>
            </a:extLst>
          </p:cNvPr>
          <p:cNvSpPr txBox="1">
            <a:spLocks noChangeArrowheads="1"/>
          </p:cNvSpPr>
          <p:nvPr/>
        </p:nvSpPr>
        <p:spPr>
          <a:xfrm>
            <a:off x="1925774" y="2742000"/>
            <a:ext cx="7074037" cy="40656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GDOT</a:t>
            </a:r>
          </a:p>
          <a:p>
            <a:pPr algn="l">
              <a:lnSpc>
                <a:spcPct val="80000"/>
              </a:lnSpc>
              <a:defRPr/>
            </a:pPr>
            <a:endParaRPr lang="en-US" sz="2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MARTA</a:t>
            </a:r>
          </a:p>
          <a:p>
            <a:pPr algn="l">
              <a:lnSpc>
                <a:spcPct val="80000"/>
              </a:lnSpc>
              <a:defRPr/>
            </a:pPr>
            <a:endParaRPr lang="en-US" sz="2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FULTON COUNTY</a:t>
            </a:r>
          </a:p>
          <a:p>
            <a:pPr algn="l">
              <a:lnSpc>
                <a:spcPct val="80000"/>
              </a:lnSpc>
              <a:defRPr/>
            </a:pPr>
            <a:endParaRPr lang="en-US" sz="2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CLAYTON COUNTY CENTRAL SERVICES/CCWA</a:t>
            </a:r>
          </a:p>
          <a:p>
            <a:pPr algn="l">
              <a:lnSpc>
                <a:spcPct val="80000"/>
              </a:lnSpc>
              <a:defRPr/>
            </a:pPr>
            <a:endParaRPr lang="en-U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DEKALB COUNTY</a:t>
            </a:r>
            <a:r>
              <a:rPr lang="en-US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   </a:t>
            </a:r>
            <a:endParaRPr lang="en-US" sz="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3EC74-9956-4B02-9B9A-5AD34ECFBC83}"/>
              </a:ext>
            </a:extLst>
          </p:cNvPr>
          <p:cNvSpPr/>
          <p:nvPr/>
        </p:nvSpPr>
        <p:spPr>
          <a:xfrm>
            <a:off x="2359447" y="1905096"/>
            <a:ext cx="4233723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Partner Agencies</a:t>
            </a:r>
          </a:p>
        </p:txBody>
      </p:sp>
      <p:pic>
        <p:nvPicPr>
          <p:cNvPr id="9" name="Picture 8" descr="Image result for bullet points vector image">
            <a:extLst>
              <a:ext uri="{FF2B5EF4-FFF2-40B4-BE49-F238E27FC236}">
                <a16:creationId xmlns:a16="http://schemas.microsoft.com/office/drawing/2014/main" id="{C1F51D4F-EA29-4B53-9ABF-6BA98A8BDA8A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09" y="2674537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age result for bullet points vector image">
            <a:extLst>
              <a:ext uri="{FF2B5EF4-FFF2-40B4-BE49-F238E27FC236}">
                <a16:creationId xmlns:a16="http://schemas.microsoft.com/office/drawing/2014/main" id="{0283E9DA-6FD9-4870-92FC-B1FBA1BA84D2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09" y="3531676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age result for bullet points vector image">
            <a:extLst>
              <a:ext uri="{FF2B5EF4-FFF2-40B4-BE49-F238E27FC236}">
                <a16:creationId xmlns:a16="http://schemas.microsoft.com/office/drawing/2014/main" id="{979D7AB7-EE76-451B-87B4-BB0FC9179482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09" y="4388816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Image result for bullet points vector image">
            <a:extLst>
              <a:ext uri="{FF2B5EF4-FFF2-40B4-BE49-F238E27FC236}">
                <a16:creationId xmlns:a16="http://schemas.microsoft.com/office/drawing/2014/main" id="{0E1F855F-68B9-4B10-A2F7-46B94228700A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09" y="5245955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Image result for bullet points vector image">
            <a:extLst>
              <a:ext uri="{FF2B5EF4-FFF2-40B4-BE49-F238E27FC236}">
                <a16:creationId xmlns:a16="http://schemas.microsoft.com/office/drawing/2014/main" id="{12BC2359-5B41-48CD-9118-DC3CB1C39C1E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09" y="6103095"/>
            <a:ext cx="663244" cy="537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79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1B353D-C44D-45F1-B28A-4B6F92CCC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89" y="1820674"/>
            <a:ext cx="8894835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Mayor’s</a:t>
            </a:r>
          </a:p>
          <a:p>
            <a:pPr algn="ctr"/>
            <a:r>
              <a:rPr lang="en-US" sz="3200" b="1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Office of Contract Compliance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280C1E0-0D90-4015-9385-72C35A560865}"/>
              </a:ext>
            </a:extLst>
          </p:cNvPr>
          <p:cNvSpPr txBox="1">
            <a:spLocks noChangeArrowheads="1"/>
          </p:cNvSpPr>
          <p:nvPr/>
        </p:nvSpPr>
        <p:spPr>
          <a:xfrm>
            <a:off x="1977656" y="2965917"/>
            <a:ext cx="6911163" cy="25565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en-US" dirty="0">
                <a:ln w="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WHO IS OCC?</a:t>
            </a:r>
          </a:p>
          <a:p>
            <a:pPr algn="l">
              <a:lnSpc>
                <a:spcPct val="80000"/>
              </a:lnSpc>
              <a:defRPr/>
            </a:pPr>
            <a:endParaRPr lang="en-US" sz="105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endParaRPr lang="en-US" sz="3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dirty="0">
                <a:ln w="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UNDERPINNING ORDINANCES</a:t>
            </a:r>
          </a:p>
          <a:p>
            <a:pPr algn="l">
              <a:lnSpc>
                <a:spcPct val="80000"/>
              </a:lnSpc>
              <a:defRPr/>
            </a:pPr>
            <a:endParaRPr lang="en-US" sz="14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endParaRPr lang="en-US" sz="3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dirty="0">
                <a:ln w="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OCC STAFFING/FUNCTIONS</a:t>
            </a:r>
          </a:p>
          <a:p>
            <a:pPr algn="l">
              <a:lnSpc>
                <a:spcPct val="80000"/>
              </a:lnSpc>
              <a:defRPr/>
            </a:pPr>
            <a:endParaRPr lang="en-US" sz="14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endParaRPr lang="en-US" sz="3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dirty="0">
                <a:ln w="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DETERMINING PROGRAM APPLICABILITY</a:t>
            </a:r>
          </a:p>
          <a:p>
            <a:pPr algn="l">
              <a:lnSpc>
                <a:spcPct val="80000"/>
              </a:lnSpc>
              <a:defRPr/>
            </a:pPr>
            <a:endParaRPr lang="en-US" sz="2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endParaRPr lang="en-US" sz="20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endParaRPr lang="en-US" sz="20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C376B7-A971-4ED7-B3B6-B2A452474089}"/>
              </a:ext>
            </a:extLst>
          </p:cNvPr>
          <p:cNvSpPr/>
          <p:nvPr/>
        </p:nvSpPr>
        <p:spPr>
          <a:xfrm>
            <a:off x="2112399" y="1905096"/>
            <a:ext cx="5214056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Topics of Discussion </a:t>
            </a:r>
          </a:p>
        </p:txBody>
      </p:sp>
      <p:pic>
        <p:nvPicPr>
          <p:cNvPr id="17" name="Picture 16" descr="Image result for bullet points vector image">
            <a:extLst>
              <a:ext uri="{FF2B5EF4-FFF2-40B4-BE49-F238E27FC236}">
                <a16:creationId xmlns:a16="http://schemas.microsoft.com/office/drawing/2014/main" id="{4620F6A5-DD6C-4AA0-8F2B-3B6FB3200074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7" y="2891398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Image result for bullet points vector image">
            <a:extLst>
              <a:ext uri="{FF2B5EF4-FFF2-40B4-BE49-F238E27FC236}">
                <a16:creationId xmlns:a16="http://schemas.microsoft.com/office/drawing/2014/main" id="{B69BCD04-8579-46E7-8D73-753FCFB04F9A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7" y="3706593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Image result for bullet points vector image">
            <a:extLst>
              <a:ext uri="{FF2B5EF4-FFF2-40B4-BE49-F238E27FC236}">
                <a16:creationId xmlns:a16="http://schemas.microsoft.com/office/drawing/2014/main" id="{047E9D0F-1146-45D8-89D0-53F3F2C91BE1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7" y="4571489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Image result for bullet points vector image">
            <a:extLst>
              <a:ext uri="{FF2B5EF4-FFF2-40B4-BE49-F238E27FC236}">
                <a16:creationId xmlns:a16="http://schemas.microsoft.com/office/drawing/2014/main" id="{31C82CB6-E05D-4BB9-96C9-7E45C24618F1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7" y="5436385"/>
            <a:ext cx="663244" cy="537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97864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B63375-98AD-4278-993F-7DD90DA31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89" y="1905096"/>
            <a:ext cx="8894835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090AC3-E32F-4204-A2F8-8DB458F9E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52" y="1845060"/>
            <a:ext cx="8852159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AB411F-6ADD-4985-A820-7E90AC199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31" y="1830546"/>
            <a:ext cx="881558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334C66-F27C-46AA-9EEE-6173FD7D2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31" y="1830546"/>
            <a:ext cx="8815580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39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">
        <p15:prstTrans prst="airplane"/>
      </p:transition>
    </mc:Choice>
    <mc:Fallback xmlns="">
      <p:transition spd="slow" advClick="0" advTm="5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96330C-EC0B-4793-9DC6-6289E3AF4893}"/>
              </a:ext>
            </a:extLst>
          </p:cNvPr>
          <p:cNvSpPr/>
          <p:nvPr/>
        </p:nvSpPr>
        <p:spPr>
          <a:xfrm>
            <a:off x="2734295" y="1905096"/>
            <a:ext cx="3484032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Private Sector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859DF56-F7B3-4C82-9D73-E12B15505643}"/>
              </a:ext>
            </a:extLst>
          </p:cNvPr>
          <p:cNvSpPr txBox="1">
            <a:spLocks noChangeArrowheads="1"/>
          </p:cNvSpPr>
          <p:nvPr/>
        </p:nvSpPr>
        <p:spPr>
          <a:xfrm>
            <a:off x="2041776" y="3039711"/>
            <a:ext cx="6157303" cy="31801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Delta Airlines</a:t>
            </a:r>
          </a:p>
          <a:p>
            <a:pPr algn="l">
              <a:lnSpc>
                <a:spcPct val="80000"/>
              </a:lnSpc>
              <a:defRPr/>
            </a:pPr>
            <a:endParaRPr lang="en-US" sz="2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Coca Cola</a:t>
            </a:r>
          </a:p>
          <a:p>
            <a:pPr algn="l">
              <a:lnSpc>
                <a:spcPct val="80000"/>
              </a:lnSpc>
              <a:defRPr/>
            </a:pPr>
            <a:endParaRPr lang="en-US" sz="2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Home Depot</a:t>
            </a:r>
          </a:p>
          <a:p>
            <a:pPr algn="l">
              <a:lnSpc>
                <a:spcPct val="80000"/>
              </a:lnSpc>
              <a:defRPr/>
            </a:pPr>
            <a:endParaRPr lang="en-US" sz="2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Georgia Power</a:t>
            </a:r>
            <a:r>
              <a:rPr lang="en-US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 </a:t>
            </a:r>
            <a:r>
              <a:rPr 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          </a:t>
            </a:r>
            <a:endParaRPr lang="en-US" sz="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 descr="Image result for bullet points vector image">
            <a:extLst>
              <a:ext uri="{FF2B5EF4-FFF2-40B4-BE49-F238E27FC236}">
                <a16:creationId xmlns:a16="http://schemas.microsoft.com/office/drawing/2014/main" id="{81212950-9CD7-4BAC-9FAD-A4B371E947FF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12" y="2949785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age result for bullet points vector image">
            <a:extLst>
              <a:ext uri="{FF2B5EF4-FFF2-40B4-BE49-F238E27FC236}">
                <a16:creationId xmlns:a16="http://schemas.microsoft.com/office/drawing/2014/main" id="{6FB09360-C7A4-47B1-9484-4ABAF72AD08A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12" y="3768515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age result for bullet points vector image">
            <a:extLst>
              <a:ext uri="{FF2B5EF4-FFF2-40B4-BE49-F238E27FC236}">
                <a16:creationId xmlns:a16="http://schemas.microsoft.com/office/drawing/2014/main" id="{754ED61C-08F1-471B-8BFC-A5849E7D294F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12" y="4664896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Image result for bullet points vector image">
            <a:extLst>
              <a:ext uri="{FF2B5EF4-FFF2-40B4-BE49-F238E27FC236}">
                <a16:creationId xmlns:a16="http://schemas.microsoft.com/office/drawing/2014/main" id="{F2260C4E-9993-44B2-BBA8-2AEB87BCACD0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12" y="5552530"/>
            <a:ext cx="663244" cy="537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2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D54DCA-32BD-48CB-94B6-6A3FEB302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54" y="1813950"/>
            <a:ext cx="8829690" cy="499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44F42A-63E9-4137-9700-633E74BC1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86" y="1832414"/>
            <a:ext cx="8761228" cy="49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7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A9115F-D02B-42E5-87E0-3DECF05B6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2" y="1905096"/>
            <a:ext cx="8827773" cy="49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B6E2BA-2DBE-44A2-A98D-93DF24F050C2}"/>
              </a:ext>
            </a:extLst>
          </p:cNvPr>
          <p:cNvSpPr/>
          <p:nvPr/>
        </p:nvSpPr>
        <p:spPr>
          <a:xfrm>
            <a:off x="2911364" y="1905096"/>
            <a:ext cx="3129896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Revenue Pie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F5B71D-10C8-4746-8DB5-F2886722CEC6}"/>
              </a:ext>
            </a:extLst>
          </p:cNvPr>
          <p:cNvGrpSpPr/>
          <p:nvPr/>
        </p:nvGrpSpPr>
        <p:grpSpPr>
          <a:xfrm>
            <a:off x="2222204" y="2819401"/>
            <a:ext cx="4502762" cy="3581718"/>
            <a:chOff x="2222204" y="2819401"/>
            <a:chExt cx="4502762" cy="3581718"/>
          </a:xfrm>
        </p:grpSpPr>
        <p:pic>
          <p:nvPicPr>
            <p:cNvPr id="11" name="Picture 10" descr="Image result for pie diagram vector">
              <a:extLst>
                <a:ext uri="{FF2B5EF4-FFF2-40B4-BE49-F238E27FC236}">
                  <a16:creationId xmlns:a16="http://schemas.microsoft.com/office/drawing/2014/main" id="{C3279645-C562-4C3E-989F-8331859F068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204" y="2819401"/>
              <a:ext cx="4502762" cy="35817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 Box 1">
              <a:extLst>
                <a:ext uri="{FF2B5EF4-FFF2-40B4-BE49-F238E27FC236}">
                  <a16:creationId xmlns:a16="http://schemas.microsoft.com/office/drawing/2014/main" id="{C63D4291-0F5C-43BC-BF70-2CBE844A42C1}"/>
                </a:ext>
              </a:extLst>
            </p:cNvPr>
            <p:cNvSpPr txBox="1"/>
            <p:nvPr/>
          </p:nvSpPr>
          <p:spPr>
            <a:xfrm rot="20768961">
              <a:off x="3348355" y="3076837"/>
              <a:ext cx="1304290" cy="102616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COA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9065833B-8E30-4D35-9B0B-6BF035C6CD59}"/>
                </a:ext>
              </a:extLst>
            </p:cNvPr>
            <p:cNvSpPr txBox="1"/>
            <p:nvPr/>
          </p:nvSpPr>
          <p:spPr>
            <a:xfrm rot="3565916">
              <a:off x="5213655" y="3528946"/>
              <a:ext cx="1261745" cy="175704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20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Coca 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20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Cola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3089A2EC-EE70-4D27-B73F-A1B2ECD2DDC5}"/>
                </a:ext>
              </a:extLst>
            </p:cNvPr>
            <p:cNvSpPr txBox="1"/>
            <p:nvPr/>
          </p:nvSpPr>
          <p:spPr>
            <a:xfrm rot="21438967">
              <a:off x="3979905" y="4933574"/>
              <a:ext cx="1553210" cy="102616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Delta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A5C0CACC-F17A-4732-844B-2E069DC74032}"/>
                </a:ext>
              </a:extLst>
            </p:cNvPr>
            <p:cNvSpPr txBox="1"/>
            <p:nvPr/>
          </p:nvSpPr>
          <p:spPr>
            <a:xfrm rot="19750984">
              <a:off x="2493323" y="4783977"/>
              <a:ext cx="1502334" cy="74905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20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Other</a:t>
              </a:r>
              <a:endParaRPr lang="en-US" sz="4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07BCA3E3-3F45-467C-9F19-265501124D79}"/>
                </a:ext>
              </a:extLst>
            </p:cNvPr>
            <p:cNvSpPr txBox="1"/>
            <p:nvPr/>
          </p:nvSpPr>
          <p:spPr>
            <a:xfrm rot="21037040">
              <a:off x="2232397" y="4350435"/>
              <a:ext cx="1323247" cy="53008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MARTA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2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Mayor’s</a:t>
            </a:r>
          </a:p>
          <a:p>
            <a:pPr algn="ctr"/>
            <a:r>
              <a:rPr lang="en-US" sz="3200" b="1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Office of Contract Compliance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280C1E0-0D90-4015-9385-72C35A560865}"/>
              </a:ext>
            </a:extLst>
          </p:cNvPr>
          <p:cNvSpPr txBox="1">
            <a:spLocks noChangeArrowheads="1"/>
          </p:cNvSpPr>
          <p:nvPr/>
        </p:nvSpPr>
        <p:spPr>
          <a:xfrm>
            <a:off x="1977656" y="2965917"/>
            <a:ext cx="6911163" cy="25565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defRPr/>
            </a:pPr>
            <a:r>
              <a:rPr lang="en-US" dirty="0">
                <a:ln w="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REGISTERING FOR PARTICIPATION</a:t>
            </a:r>
          </a:p>
          <a:p>
            <a:pPr algn="l">
              <a:lnSpc>
                <a:spcPct val="80000"/>
              </a:lnSpc>
              <a:defRPr/>
            </a:pPr>
            <a:endParaRPr lang="en-US" sz="105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endParaRPr lang="en-US" sz="3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dirty="0">
                <a:ln w="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BEST PRACTICES FOR CERTIFICATION</a:t>
            </a:r>
          </a:p>
          <a:p>
            <a:pPr algn="l">
              <a:lnSpc>
                <a:spcPct val="80000"/>
              </a:lnSpc>
              <a:defRPr/>
            </a:pPr>
            <a:endParaRPr lang="en-US" sz="14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endParaRPr lang="en-US" sz="3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dirty="0">
                <a:ln w="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PARTNER AGENCIES</a:t>
            </a:r>
          </a:p>
          <a:p>
            <a:pPr algn="l">
              <a:lnSpc>
                <a:spcPct val="80000"/>
              </a:lnSpc>
              <a:defRPr/>
            </a:pPr>
            <a:endParaRPr lang="en-US" sz="14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endParaRPr lang="en-US" sz="3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r>
              <a:rPr lang="en-US" dirty="0">
                <a:ln w="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PRIVATE SECTOR PROCUREMENTS</a:t>
            </a:r>
          </a:p>
          <a:p>
            <a:pPr algn="l">
              <a:lnSpc>
                <a:spcPct val="80000"/>
              </a:lnSpc>
              <a:defRPr/>
            </a:pPr>
            <a:endParaRPr lang="en-US" sz="2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endParaRPr lang="en-US" sz="20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l">
              <a:lnSpc>
                <a:spcPct val="80000"/>
              </a:lnSpc>
              <a:defRPr/>
            </a:pPr>
            <a:endParaRPr lang="en-US" sz="2000" dirty="0">
              <a:ln w="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C376B7-A971-4ED7-B3B6-B2A452474089}"/>
              </a:ext>
            </a:extLst>
          </p:cNvPr>
          <p:cNvSpPr/>
          <p:nvPr/>
        </p:nvSpPr>
        <p:spPr>
          <a:xfrm>
            <a:off x="2112399" y="1905096"/>
            <a:ext cx="5214056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Topics of Discussion </a:t>
            </a:r>
          </a:p>
        </p:txBody>
      </p:sp>
      <p:pic>
        <p:nvPicPr>
          <p:cNvPr id="17" name="Picture 16" descr="Image result for bullet points vector image">
            <a:extLst>
              <a:ext uri="{FF2B5EF4-FFF2-40B4-BE49-F238E27FC236}">
                <a16:creationId xmlns:a16="http://schemas.microsoft.com/office/drawing/2014/main" id="{4620F6A5-DD6C-4AA0-8F2B-3B6FB3200074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7" y="2891398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Image result for bullet points vector image">
            <a:extLst>
              <a:ext uri="{FF2B5EF4-FFF2-40B4-BE49-F238E27FC236}">
                <a16:creationId xmlns:a16="http://schemas.microsoft.com/office/drawing/2014/main" id="{B69BCD04-8579-46E7-8D73-753FCFB04F9A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7" y="3706593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Image result for bullet points vector image">
            <a:extLst>
              <a:ext uri="{FF2B5EF4-FFF2-40B4-BE49-F238E27FC236}">
                <a16:creationId xmlns:a16="http://schemas.microsoft.com/office/drawing/2014/main" id="{047E9D0F-1146-45D8-89D0-53F3F2C91BE1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7" y="4571489"/>
            <a:ext cx="663244" cy="53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Image result for bullet points vector image">
            <a:extLst>
              <a:ext uri="{FF2B5EF4-FFF2-40B4-BE49-F238E27FC236}">
                <a16:creationId xmlns:a16="http://schemas.microsoft.com/office/drawing/2014/main" id="{31C82CB6-E05D-4BB9-96C9-7E45C24618F1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7" y="5436385"/>
            <a:ext cx="663244" cy="537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4551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65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6552889-AF76-4CE5-9ECB-45DC57E3E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348" y="2599987"/>
            <a:ext cx="8526463" cy="443392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pitchFamily="34" charset="0"/>
              <a:buNone/>
              <a:defRPr/>
            </a:pPr>
            <a:endParaRPr lang="en-US" sz="18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7338" lvl="1" indent="-287338" algn="just" eaLnBrk="1" hangingPunct="1">
              <a:buFont typeface="Arial" pitchFamily="34" charset="0"/>
              <a:buNone/>
              <a:defRPr/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		Mayor’s Office of Contract Compliance</a:t>
            </a:r>
          </a:p>
          <a:p>
            <a:pPr marL="287338" lvl="1" indent="-287338" algn="just" eaLnBrk="1" hangingPunct="1">
              <a:buFont typeface="Arial" pitchFamily="34" charset="0"/>
              <a:buNone/>
              <a:defRPr/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		Richard D. Case, Sr. Manager</a:t>
            </a:r>
          </a:p>
          <a:p>
            <a:pPr marL="287338" lvl="1" indent="-287338" algn="just" eaLnBrk="1" hangingPunct="1">
              <a:buFont typeface="Arial" pitchFamily="34" charset="0"/>
              <a:buNone/>
              <a:defRPr/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		68 Mitchell St SW Ste. 5100</a:t>
            </a:r>
          </a:p>
          <a:p>
            <a:pPr marL="287338" lvl="1" indent="-287338" algn="just" eaLnBrk="1" hangingPunct="1">
              <a:buFont typeface="Arial" pitchFamily="34" charset="0"/>
              <a:buNone/>
              <a:defRPr/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		Atlanta, GA 30303</a:t>
            </a:r>
          </a:p>
          <a:p>
            <a:pPr marL="287338" lvl="1" indent="-287338" algn="just" eaLnBrk="1" hangingPunct="1">
              <a:buFont typeface="Arial" pitchFamily="34" charset="0"/>
              <a:buNone/>
              <a:defRPr/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		404-330-6833</a:t>
            </a:r>
          </a:p>
          <a:p>
            <a:pPr marL="287338" lvl="1" indent="-287338" algn="just" eaLnBrk="1" hangingPunct="1">
              <a:buFont typeface="Arial" pitchFamily="34" charset="0"/>
              <a:buNone/>
              <a:defRPr/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hlinkClick r:id="rId4"/>
              </a:rPr>
              <a:t>www.atlantaga.gov/contractcompliance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		 </a:t>
            </a:r>
          </a:p>
          <a:p>
            <a:pPr marL="287338" lvl="1" indent="-287338" eaLnBrk="1" hangingPunct="1">
              <a:buFont typeface="Arial" pitchFamily="34" charset="0"/>
              <a:buNone/>
              <a:defRPr/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hlinkClick r:id="rId5"/>
              </a:rPr>
              <a:t>rcase@atlantaga.gov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eaLnBrk="1" hangingPunct="1">
              <a:buFont typeface="Arial" pitchFamily="34" charset="0"/>
              <a:buNone/>
              <a:defRPr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Arial" pitchFamily="34" charset="0"/>
              <a:buNone/>
              <a:defRPr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75588A-FB24-4DDA-9426-C19A408F9ACA}"/>
              </a:ext>
            </a:extLst>
          </p:cNvPr>
          <p:cNvSpPr/>
          <p:nvPr/>
        </p:nvSpPr>
        <p:spPr>
          <a:xfrm>
            <a:off x="2013793" y="1830546"/>
            <a:ext cx="4903779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36641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94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">
        <p15:prstTrans prst="airplane"/>
      </p:transition>
    </mc:Choice>
    <mc:Fallback xmlns="">
      <p:transition spd="slow" advClick="0" advTm="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pic>
        <p:nvPicPr>
          <p:cNvPr id="7" name="Picture 6" descr="Image result for nfl football tackle vector">
            <a:extLst>
              <a:ext uri="{FF2B5EF4-FFF2-40B4-BE49-F238E27FC236}">
                <a16:creationId xmlns:a16="http://schemas.microsoft.com/office/drawing/2014/main" id="{BF20D7C8-40D8-4E52-A5B7-2A37D7312A5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t="11656" r="10044" b="5060"/>
          <a:stretch/>
        </p:blipFill>
        <p:spPr bwMode="auto">
          <a:xfrm>
            <a:off x="505046" y="1329070"/>
            <a:ext cx="3370521" cy="50079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32AE34-054B-48AE-B2CD-0DC404C16B90}"/>
              </a:ext>
            </a:extLst>
          </p:cNvPr>
          <p:cNvSpPr/>
          <p:nvPr/>
        </p:nvSpPr>
        <p:spPr>
          <a:xfrm>
            <a:off x="3237613" y="2463475"/>
            <a:ext cx="52053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Now, let’s tackle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tough questions!</a:t>
            </a:r>
          </a:p>
        </p:txBody>
      </p:sp>
    </p:spTree>
    <p:extLst>
      <p:ext uri="{BB962C8B-B14F-4D97-AF65-F5344CB8AC3E}">
        <p14:creationId xmlns:p14="http://schemas.microsoft.com/office/powerpoint/2010/main" val="139107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879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">
        <p15:prstTrans prst="crush"/>
      </p:transition>
    </mc:Choice>
    <mc:Fallback xmlns="">
      <p:transition spd="slow" advClick="0" advTm="5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sp>
        <p:nvSpPr>
          <p:cNvPr id="7" name="Line 13">
            <a:extLst>
              <a:ext uri="{FF2B5EF4-FFF2-40B4-BE49-F238E27FC236}">
                <a16:creationId xmlns:a16="http://schemas.microsoft.com/office/drawing/2014/main" id="{D809525F-D182-46CF-AA45-9BBC1A855C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6787" y="5543481"/>
            <a:ext cx="0" cy="22784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" name="Line 13">
            <a:extLst>
              <a:ext uri="{FF2B5EF4-FFF2-40B4-BE49-F238E27FC236}">
                <a16:creationId xmlns:a16="http://schemas.microsoft.com/office/drawing/2014/main" id="{05D1DF0E-0D2F-4736-980F-DE5109DDD7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1335" y="506467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0913649-A5D1-41C6-8717-521E5613E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917475"/>
            <a:ext cx="1828800" cy="457200"/>
          </a:xfrm>
          <a:prstGeom prst="rect">
            <a:avLst/>
          </a:prstGeom>
          <a:solidFill>
            <a:schemeClr val="bg2">
              <a:alpha val="30000"/>
            </a:schemeClr>
          </a:solidFill>
          <a:ln w="76200" cmpd="tri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800" b="1" dirty="0">
                <a:ln w="0"/>
                <a:latin typeface="Arial" charset="0"/>
              </a:rPr>
              <a:t>Office of Contract Compliance</a:t>
            </a:r>
          </a:p>
          <a:p>
            <a:pPr algn="ctr" defTabSz="896938" eaLnBrk="1" hangingPunct="1"/>
            <a:r>
              <a:rPr lang="en-US" sz="800" b="1" dirty="0">
                <a:ln w="0"/>
              </a:rPr>
              <a:t>Organizational Chart</a:t>
            </a:r>
            <a:endParaRPr lang="en-US" sz="800" b="1" dirty="0">
              <a:ln w="0"/>
              <a:latin typeface="Arial" charset="0"/>
            </a:endParaRPr>
          </a:p>
          <a:p>
            <a:pPr algn="ctr" defTabSz="896938" eaLnBrk="1" hangingPunct="1"/>
            <a:endParaRPr lang="en-US" sz="600" b="1" dirty="0">
              <a:ln w="0"/>
              <a:latin typeface="Arial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321513C-55E2-4DF8-86F8-A863925A2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2627734"/>
            <a:ext cx="1209675" cy="533400"/>
          </a:xfrm>
          <a:prstGeom prst="rect">
            <a:avLst/>
          </a:prstGeom>
          <a:solidFill>
            <a:schemeClr val="bg2">
              <a:alpha val="3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1000" b="1" dirty="0">
                <a:ln w="0"/>
                <a:latin typeface="Arial" charset="0"/>
              </a:rPr>
              <a:t>Director</a:t>
            </a:r>
          </a:p>
          <a:p>
            <a:pPr algn="ctr" defTabSz="896938" eaLnBrk="1" hangingPunct="1"/>
            <a:r>
              <a:rPr lang="en-US" sz="1000" b="1" dirty="0">
                <a:ln w="0"/>
                <a:latin typeface="Arial" charset="0"/>
              </a:rPr>
              <a:t>Larry Scott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9DA9FDEA-C729-4713-B38F-33C1C6472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39" y="4531278"/>
            <a:ext cx="1562835" cy="546100"/>
          </a:xfrm>
          <a:prstGeom prst="rect">
            <a:avLst/>
          </a:prstGeom>
          <a:solidFill>
            <a:srgbClr val="8BFF8B">
              <a:alpha val="41000"/>
            </a:srgbClr>
          </a:solidFill>
          <a:ln w="57150" cmpd="thinThick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Senior Manager</a:t>
            </a:r>
          </a:p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(Watershed/General Fund)</a:t>
            </a:r>
          </a:p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Bruce Bell</a:t>
            </a: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717E4F65-B56F-4AEB-9F37-3CDA441EDB6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6763" y="3161134"/>
            <a:ext cx="0" cy="11242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6FDD6378-946E-48C4-9AFB-3CA6A94F0F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05355" y="5104576"/>
            <a:ext cx="6843" cy="1887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B803EA52-4A01-4257-A0DE-60C024BD9F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1501" y="4317176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987080BF-A639-4F92-B2C8-FC32EBC83A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5938" y="3644076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F54580F-BC71-48EF-89AF-091C089374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27263" y="4325742"/>
            <a:ext cx="0" cy="18828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985715D5-1D13-49AD-A7B8-798B67D8CD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05356" y="4285426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7DEB674A-69F5-4C5A-91AB-B987E17DF0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01335" y="4302678"/>
            <a:ext cx="1" cy="2113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C7DE9782-4981-42B7-A7AF-82601C3587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81066" y="430267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F46D97-531D-4D0B-8B5B-B11778506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81" y="5276026"/>
            <a:ext cx="990600" cy="228600"/>
          </a:xfrm>
          <a:prstGeom prst="rect">
            <a:avLst/>
          </a:prstGeom>
          <a:solidFill>
            <a:srgbClr val="8BFF8B">
              <a:alpha val="41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Contract Compliance Specialist</a:t>
            </a:r>
          </a:p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Denice Higgins</a:t>
            </a: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A05D439C-FC93-4C6A-9484-C2F683BAE4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83273" y="5086010"/>
            <a:ext cx="0" cy="22525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35CCF5B3-6BAA-4D79-BF41-123D671DD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418" y="4535830"/>
            <a:ext cx="1558512" cy="546100"/>
          </a:xfrm>
          <a:prstGeom prst="rect">
            <a:avLst/>
          </a:prstGeom>
          <a:solidFill>
            <a:srgbClr val="FF0000">
              <a:alpha val="27000"/>
            </a:srgbClr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Senior Manager</a:t>
            </a:r>
          </a:p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(Certification)</a:t>
            </a:r>
          </a:p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Meghan Payne</a:t>
            </a: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B58D2820-E980-467D-ABA5-5077D46DC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3" y="6049528"/>
            <a:ext cx="990600" cy="228600"/>
          </a:xfrm>
          <a:prstGeom prst="rect">
            <a:avLst/>
          </a:prstGeom>
          <a:solidFill>
            <a:srgbClr val="8BFF8B">
              <a:alpha val="41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Contract Compliance Specialist</a:t>
            </a:r>
          </a:p>
          <a:p>
            <a:pPr algn="ctr" defTabSz="896938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Angela Hunter</a:t>
            </a:r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215A6FDD-D972-4C4E-810B-FA7EA560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55" y="5657026"/>
            <a:ext cx="990600" cy="228600"/>
          </a:xfrm>
          <a:prstGeom prst="rect">
            <a:avLst/>
          </a:prstGeom>
          <a:solidFill>
            <a:srgbClr val="8BFF8B">
              <a:alpha val="41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Contract Compliance Specialist</a:t>
            </a:r>
          </a:p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Samuel Lipkins</a:t>
            </a:r>
          </a:p>
        </p:txBody>
      </p:sp>
      <p:sp>
        <p:nvSpPr>
          <p:cNvPr id="25" name="Line 28">
            <a:extLst>
              <a:ext uri="{FF2B5EF4-FFF2-40B4-BE49-F238E27FC236}">
                <a16:creationId xmlns:a16="http://schemas.microsoft.com/office/drawing/2014/main" id="{1AB750E3-BD8D-45AC-8886-7BE3C89E02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81063" y="5081930"/>
            <a:ext cx="0" cy="2624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6" name="Rectangle 34">
            <a:extLst>
              <a:ext uri="{FF2B5EF4-FFF2-40B4-BE49-F238E27FC236}">
                <a16:creationId xmlns:a16="http://schemas.microsoft.com/office/drawing/2014/main" id="{17265FCA-EC42-4EBD-82E5-9C1C7A993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322" y="5293278"/>
            <a:ext cx="1066800" cy="228600"/>
          </a:xfrm>
          <a:prstGeom prst="rect">
            <a:avLst/>
          </a:prstGeom>
          <a:solidFill>
            <a:srgbClr val="FFC000">
              <a:alpha val="41000"/>
            </a:srgbClr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Contract Compliance Specialist</a:t>
            </a:r>
          </a:p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Max Lipscomb</a:t>
            </a:r>
          </a:p>
        </p:txBody>
      </p:sp>
      <p:sp>
        <p:nvSpPr>
          <p:cNvPr id="27" name="Rectangle 35">
            <a:extLst>
              <a:ext uri="{FF2B5EF4-FFF2-40B4-BE49-F238E27FC236}">
                <a16:creationId xmlns:a16="http://schemas.microsoft.com/office/drawing/2014/main" id="{26FCBF4E-6DB2-481D-BFFC-1A71A43E4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322" y="5771327"/>
            <a:ext cx="1066800" cy="228600"/>
          </a:xfrm>
          <a:prstGeom prst="rect">
            <a:avLst/>
          </a:prstGeom>
          <a:solidFill>
            <a:srgbClr val="FFC000">
              <a:alpha val="41000"/>
            </a:srgbClr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Contract Compliance Specialist</a:t>
            </a:r>
          </a:p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Vacant</a:t>
            </a:r>
            <a:endParaRPr lang="en-US" sz="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28" name="Rectangle 36">
            <a:extLst>
              <a:ext uri="{FF2B5EF4-FFF2-40B4-BE49-F238E27FC236}">
                <a16:creationId xmlns:a16="http://schemas.microsoft.com/office/drawing/2014/main" id="{08872054-2777-4E7A-91FE-1AF2A373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379" y="5314882"/>
            <a:ext cx="1066800" cy="228600"/>
          </a:xfrm>
          <a:prstGeom prst="rect">
            <a:avLst/>
          </a:prstGeom>
          <a:solidFill>
            <a:schemeClr val="accent2">
              <a:lumMod val="20000"/>
              <a:lumOff val="80000"/>
              <a:alpha val="41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Contract Compliance Specialist</a:t>
            </a:r>
          </a:p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Angela Fears</a:t>
            </a:r>
          </a:p>
        </p:txBody>
      </p:sp>
      <p:sp>
        <p:nvSpPr>
          <p:cNvPr id="29" name="Rectangle 39">
            <a:extLst>
              <a:ext uri="{FF2B5EF4-FFF2-40B4-BE49-F238E27FC236}">
                <a16:creationId xmlns:a16="http://schemas.microsoft.com/office/drawing/2014/main" id="{FA43BFE4-59F4-43FA-9524-4293E47A5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3408420"/>
            <a:ext cx="1209675" cy="250825"/>
          </a:xfrm>
          <a:prstGeom prst="rect">
            <a:avLst/>
          </a:prstGeom>
          <a:solidFill>
            <a:schemeClr val="bg2">
              <a:alpha val="3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600" b="1" dirty="0">
                <a:ln w="0"/>
                <a:latin typeface="Arial" charset="0"/>
              </a:rPr>
              <a:t>Administrative Assistant</a:t>
            </a:r>
          </a:p>
          <a:p>
            <a:pPr algn="ctr" defTabSz="896938" eaLnBrk="1" hangingPunct="1"/>
            <a:r>
              <a:rPr lang="en-US" sz="600" b="1" dirty="0">
                <a:ln w="0"/>
              </a:rPr>
              <a:t>Finus Hudson</a:t>
            </a:r>
            <a:endParaRPr lang="en-US" sz="600" b="1" dirty="0">
              <a:ln w="0"/>
              <a:latin typeface="Arial" charset="0"/>
            </a:endParaRPr>
          </a:p>
        </p:txBody>
      </p:sp>
      <p:sp>
        <p:nvSpPr>
          <p:cNvPr id="30" name="Line 40">
            <a:extLst>
              <a:ext uri="{FF2B5EF4-FFF2-40B4-BE49-F238E27FC236}">
                <a16:creationId xmlns:a16="http://schemas.microsoft.com/office/drawing/2014/main" id="{C150B4BE-3092-417E-93C7-F3A273AC770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24363" y="3526316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1" name="Line 41">
            <a:extLst>
              <a:ext uri="{FF2B5EF4-FFF2-40B4-BE49-F238E27FC236}">
                <a16:creationId xmlns:a16="http://schemas.microsoft.com/office/drawing/2014/main" id="{F2F1BD4A-6E29-40ED-8776-E1C2167D743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90954" y="4285426"/>
            <a:ext cx="6990109" cy="31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2" name="Text Box 48">
            <a:extLst>
              <a:ext uri="{FF2B5EF4-FFF2-40B4-BE49-F238E27FC236}">
                <a16:creationId xmlns:a16="http://schemas.microsoft.com/office/drawing/2014/main" id="{696476ED-9E8F-43F0-A242-770838835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741" y="1977800"/>
            <a:ext cx="1146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 dirty="0">
                <a:ln w="0"/>
              </a:rPr>
              <a:t>OCC Currently Has 19 Staff</a:t>
            </a: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C384412B-6D70-40D5-B15B-FE8646C89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636" y="4539911"/>
            <a:ext cx="1560063" cy="546100"/>
          </a:xfrm>
          <a:prstGeom prst="rect">
            <a:avLst/>
          </a:prstGeom>
          <a:solidFill>
            <a:schemeClr val="accent2">
              <a:lumMod val="20000"/>
              <a:lumOff val="80000"/>
              <a:alpha val="41000"/>
            </a:schemeClr>
          </a:solidFill>
          <a:ln w="57150" cmpd="thinThick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Senior Manager</a:t>
            </a:r>
          </a:p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(Aviation Concessions) </a:t>
            </a:r>
          </a:p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Yvette Hawkins</a:t>
            </a:r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1BB388A0-C054-43DF-B3D8-5EB7A3F0D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653" y="5344394"/>
            <a:ext cx="1066800" cy="228600"/>
          </a:xfrm>
          <a:prstGeom prst="rect">
            <a:avLst/>
          </a:prstGeom>
          <a:solidFill>
            <a:srgbClr val="FF0000">
              <a:alpha val="41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Contract Compliance Specialist</a:t>
            </a:r>
          </a:p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Tracey Sanders</a:t>
            </a:r>
          </a:p>
        </p:txBody>
      </p:sp>
      <p:sp>
        <p:nvSpPr>
          <p:cNvPr id="35" name="Rectangle 36">
            <a:extLst>
              <a:ext uri="{FF2B5EF4-FFF2-40B4-BE49-F238E27FC236}">
                <a16:creationId xmlns:a16="http://schemas.microsoft.com/office/drawing/2014/main" id="{C9A0D77A-9C7B-4239-8EC5-8A8637C9E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19" y="5702327"/>
            <a:ext cx="1066800" cy="228600"/>
          </a:xfrm>
          <a:prstGeom prst="rect">
            <a:avLst/>
          </a:prstGeom>
          <a:solidFill>
            <a:srgbClr val="FF0000">
              <a:alpha val="41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Contract Compliance Specialist</a:t>
            </a:r>
          </a:p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Andreyah Alexander</a:t>
            </a:r>
          </a:p>
        </p:txBody>
      </p:sp>
      <p:sp>
        <p:nvSpPr>
          <p:cNvPr id="36" name="Rectangle 39">
            <a:extLst>
              <a:ext uri="{FF2B5EF4-FFF2-40B4-BE49-F238E27FC236}">
                <a16:creationId xmlns:a16="http://schemas.microsoft.com/office/drawing/2014/main" id="{46E4BBFF-A4AA-4708-B554-C48DC46E5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401" y="3788627"/>
            <a:ext cx="1209675" cy="250825"/>
          </a:xfrm>
          <a:prstGeom prst="rect">
            <a:avLst/>
          </a:prstGeom>
          <a:solidFill>
            <a:schemeClr val="bg2">
              <a:alpha val="3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600" b="1" dirty="0">
                <a:ln w="0"/>
                <a:latin typeface="Arial" charset="0"/>
              </a:rPr>
              <a:t> Office Assistant </a:t>
            </a:r>
          </a:p>
          <a:p>
            <a:pPr algn="ctr" defTabSz="896938" eaLnBrk="1" hangingPunct="1"/>
            <a:r>
              <a:rPr lang="en-US" sz="600" b="1" dirty="0">
                <a:ln w="0"/>
              </a:rPr>
              <a:t>Alisasha Wellington</a:t>
            </a:r>
            <a:endParaRPr lang="en-US" sz="600" b="1" dirty="0">
              <a:ln w="0"/>
              <a:latin typeface="Arial" charset="0"/>
            </a:endParaRPr>
          </a:p>
        </p:txBody>
      </p:sp>
      <p:sp>
        <p:nvSpPr>
          <p:cNvPr id="37" name="Line 40">
            <a:extLst>
              <a:ext uri="{FF2B5EF4-FFF2-40B4-BE49-F238E27FC236}">
                <a16:creationId xmlns:a16="http://schemas.microsoft.com/office/drawing/2014/main" id="{642CF427-240A-49E1-879C-39A2FFEE70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30121" y="3902992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8" name="Line 28">
            <a:extLst>
              <a:ext uri="{FF2B5EF4-FFF2-40B4-BE49-F238E27FC236}">
                <a16:creationId xmlns:a16="http://schemas.microsoft.com/office/drawing/2014/main" id="{0093CC93-4543-4E34-BC45-122A42ED3A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4" y="5572994"/>
            <a:ext cx="3860" cy="14082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9" name="Line 13">
            <a:extLst>
              <a:ext uri="{FF2B5EF4-FFF2-40B4-BE49-F238E27FC236}">
                <a16:creationId xmlns:a16="http://schemas.microsoft.com/office/drawing/2014/main" id="{D86C3936-FE5A-4E04-B7DF-F8CE6CB8F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1335" y="5521879"/>
            <a:ext cx="2" cy="25016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0" name="Line 8">
            <a:extLst>
              <a:ext uri="{FF2B5EF4-FFF2-40B4-BE49-F238E27FC236}">
                <a16:creationId xmlns:a16="http://schemas.microsoft.com/office/drawing/2014/main" id="{EBD84E1E-7718-483B-8E39-5F2FD3B7AF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5433" y="55046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1" name="Line 8">
            <a:extLst>
              <a:ext uri="{FF2B5EF4-FFF2-40B4-BE49-F238E27FC236}">
                <a16:creationId xmlns:a16="http://schemas.microsoft.com/office/drawing/2014/main" id="{8EC7D7C2-AE9D-4C37-8138-F7473E8E35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270" y="5885626"/>
            <a:ext cx="0" cy="16390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2" name="Line 8">
            <a:extLst>
              <a:ext uri="{FF2B5EF4-FFF2-40B4-BE49-F238E27FC236}">
                <a16:creationId xmlns:a16="http://schemas.microsoft.com/office/drawing/2014/main" id="{04EC87B5-5B4E-4696-ADDB-4E1013067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268" y="4294059"/>
            <a:ext cx="0" cy="2458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9CE7837B-DB46-4536-8974-E0AEAB346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004" y="4539910"/>
            <a:ext cx="1512528" cy="546100"/>
          </a:xfrm>
          <a:prstGeom prst="rect">
            <a:avLst/>
          </a:prstGeom>
          <a:solidFill>
            <a:schemeClr val="accent6">
              <a:lumMod val="75000"/>
              <a:alpha val="41000"/>
            </a:schemeClr>
          </a:solidFill>
          <a:ln w="57150" cmpd="thinThick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endParaRPr lang="en-US" sz="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Senior Manager</a:t>
            </a:r>
          </a:p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(Renew Atlanta/TSPLOST, P3 )</a:t>
            </a:r>
          </a:p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Richard Case</a:t>
            </a:r>
            <a:endParaRPr lang="en-US" sz="8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defTabSz="896938" eaLnBrk="1" hangingPunct="1"/>
            <a:endParaRPr lang="en-US" sz="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4" name="Line 13">
            <a:extLst>
              <a:ext uri="{FF2B5EF4-FFF2-40B4-BE49-F238E27FC236}">
                <a16:creationId xmlns:a16="http://schemas.microsoft.com/office/drawing/2014/main" id="{F40E1F4B-0C7B-46B6-BE28-D45E46BC95D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7262" y="5104577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5" name="Rectangle 22">
            <a:extLst>
              <a:ext uri="{FF2B5EF4-FFF2-40B4-BE49-F238E27FC236}">
                <a16:creationId xmlns:a16="http://schemas.microsoft.com/office/drawing/2014/main" id="{E987D76B-632F-448E-B066-F4D440B89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576" y="4542779"/>
            <a:ext cx="1512528" cy="546100"/>
          </a:xfrm>
          <a:prstGeom prst="rect">
            <a:avLst/>
          </a:prstGeom>
          <a:solidFill>
            <a:srgbClr val="FFC000">
              <a:alpha val="41000"/>
            </a:srgbClr>
          </a:solidFill>
          <a:ln w="57150" cmpd="thinThick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Senior Manager</a:t>
            </a:r>
          </a:p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(Aviation)</a:t>
            </a:r>
          </a:p>
          <a:p>
            <a:pPr algn="ctr" defTabSz="896938" eaLnBrk="1" hangingPunct="1"/>
            <a:r>
              <a:rPr lang="en-US" sz="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Alberto Aponte</a:t>
            </a:r>
          </a:p>
        </p:txBody>
      </p:sp>
      <p:sp>
        <p:nvSpPr>
          <p:cNvPr id="46" name="Rectangle 34">
            <a:extLst>
              <a:ext uri="{FF2B5EF4-FFF2-40B4-BE49-F238E27FC236}">
                <a16:creationId xmlns:a16="http://schemas.microsoft.com/office/drawing/2014/main" id="{E193D42B-512B-4E25-833D-BDD86BAAE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322609"/>
            <a:ext cx="1066800" cy="228600"/>
          </a:xfrm>
          <a:prstGeom prst="rect">
            <a:avLst/>
          </a:prstGeom>
          <a:solidFill>
            <a:schemeClr val="accent6">
              <a:lumMod val="75000"/>
              <a:alpha val="41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Contract Compliance Specialist </a:t>
            </a:r>
          </a:p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Kevin Gilliam</a:t>
            </a:r>
          </a:p>
        </p:txBody>
      </p:sp>
      <p:sp>
        <p:nvSpPr>
          <p:cNvPr id="47" name="Rectangle 34">
            <a:extLst>
              <a:ext uri="{FF2B5EF4-FFF2-40B4-BE49-F238E27FC236}">
                <a16:creationId xmlns:a16="http://schemas.microsoft.com/office/drawing/2014/main" id="{6EBDD409-03C3-47E5-B178-895D66022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121" y="5771055"/>
            <a:ext cx="1066800" cy="228600"/>
          </a:xfrm>
          <a:prstGeom prst="rect">
            <a:avLst/>
          </a:prstGeom>
          <a:solidFill>
            <a:schemeClr val="accent6">
              <a:lumMod val="75000"/>
              <a:alpha val="41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Renew Specialist</a:t>
            </a:r>
          </a:p>
          <a:p>
            <a:pPr algn="ctr" defTabSz="896938" eaLnBrk="1" hangingPunct="1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Marcus Choi</a:t>
            </a:r>
            <a:endParaRPr lang="en-US" sz="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AEA51237-9D46-43E9-9A93-3AEB479CC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3270" y="627812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9" name="Rectangle 25">
            <a:extLst>
              <a:ext uri="{FF2B5EF4-FFF2-40B4-BE49-F238E27FC236}">
                <a16:creationId xmlns:a16="http://schemas.microsoft.com/office/drawing/2014/main" id="{EF363976-9AE3-4EDF-937A-2D217BA1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54" y="6506728"/>
            <a:ext cx="990600" cy="228600"/>
          </a:xfrm>
          <a:prstGeom prst="rect">
            <a:avLst/>
          </a:prstGeom>
          <a:solidFill>
            <a:srgbClr val="8BFF8B">
              <a:alpha val="41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71113" tIns="35556" rIns="71113" bIns="35556" anchor="ctr"/>
          <a:lstStyle/>
          <a:p>
            <a:pPr algn="ctr" defTabSz="896938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Contract Compliance Specialist</a:t>
            </a:r>
          </a:p>
          <a:p>
            <a:pPr algn="ctr" defTabSz="896938"/>
            <a:r>
              <a:rPr lang="en-US" sz="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Keith Boykin</a:t>
            </a:r>
          </a:p>
        </p:txBody>
      </p:sp>
    </p:spTree>
    <p:extLst>
      <p:ext uri="{BB962C8B-B14F-4D97-AF65-F5344CB8AC3E}">
        <p14:creationId xmlns:p14="http://schemas.microsoft.com/office/powerpoint/2010/main" val="41396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98C37F-62CF-447A-BE25-8A63D72A6D9C}"/>
              </a:ext>
            </a:extLst>
          </p:cNvPr>
          <p:cNvSpPr/>
          <p:nvPr/>
        </p:nvSpPr>
        <p:spPr>
          <a:xfrm>
            <a:off x="1284257" y="2145359"/>
            <a:ext cx="645255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It is the policy of the City of Atlanta (The “City”) to actively promote full and equal opportunity for everyone doing business with the City of Atlanta.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355850-74FE-413C-A0F1-546355FB7D3E}"/>
              </a:ext>
            </a:extLst>
          </p:cNvPr>
          <p:cNvSpPr/>
          <p:nvPr/>
        </p:nvSpPr>
        <p:spPr>
          <a:xfrm>
            <a:off x="335352" y="3341555"/>
            <a:ext cx="8169215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The City of Atlanta Mayor’s Office of Contract Compliance is responsible for administering the City’s various diversity programs:</a:t>
            </a:r>
          </a:p>
          <a:p>
            <a:pPr algn="ctr">
              <a:defRPr/>
            </a:pPr>
            <a:endParaRPr lang="en-US" sz="2000" b="1" dirty="0">
              <a:ln w="190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Equal Business Opportunity Program </a:t>
            </a:r>
            <a:r>
              <a:rPr lang="en-US" b="1" dirty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(EBO)</a:t>
            </a:r>
          </a:p>
          <a:p>
            <a:pPr algn="ctr">
              <a:defRPr/>
            </a:pPr>
            <a:r>
              <a:rPr lang="en-US" sz="2000" b="1" dirty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Small Business Opportunity Program (</a:t>
            </a:r>
            <a:r>
              <a:rPr lang="en-US" b="1" dirty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SBO &amp; SBO Sheltered Market</a:t>
            </a:r>
            <a:r>
              <a:rPr lang="en-US" sz="2000" b="1" dirty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)</a:t>
            </a:r>
          </a:p>
          <a:p>
            <a:pPr algn="ctr">
              <a:defRPr/>
            </a:pPr>
            <a:r>
              <a:rPr lang="en-US" sz="2000" b="1" dirty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Disadvantaged Business Enterprise Program  </a:t>
            </a:r>
            <a:r>
              <a:rPr lang="en-US" b="1" dirty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(DBE/ACDBE)</a:t>
            </a:r>
          </a:p>
          <a:p>
            <a:pPr algn="ctr">
              <a:defRPr/>
            </a:pPr>
            <a:r>
              <a:rPr lang="en-US" sz="2000" b="1" dirty="0">
                <a:ln w="190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00506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4755D6-638F-49CF-BF4E-0AEAE065010A}"/>
              </a:ext>
            </a:extLst>
          </p:cNvPr>
          <p:cNvSpPr/>
          <p:nvPr/>
        </p:nvSpPr>
        <p:spPr>
          <a:xfrm>
            <a:off x="1761219" y="1744591"/>
            <a:ext cx="5940601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COA Program Availability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535EB60-D566-4C3E-BF15-C283A08A62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6569" y="1626782"/>
            <a:ext cx="7530860" cy="543323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EBO -       Construction-         26.1% MBE       11.1% FBE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EBO -       Professional Svcs   26.5% MBE         8.2% FBE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EBO –      Other Svcs                21.6% MBE         7.4% FBE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SBO  -     (Special Provisions For Sheltered Market) Up to 35%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DBE -      (FAA - Non Concessions)                            29%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ACDBE –(FAA - Concessions Except Rental Car)  41%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ACDBE - (FAA - Concessions Rental Car)                 4.74%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DBE -      (FTA )                                                               31.5%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DBE -      (FHWA)                                                            15%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9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* Goals set on a project by project basis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205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463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">
        <p15:prstTrans prst="crush"/>
      </p:transition>
    </mc:Choice>
    <mc:Fallback xmlns="">
      <p:transition spd="slow" advClick="0" advTm="5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atlanta logo vector">
            <a:extLst>
              <a:ext uri="{FF2B5EF4-FFF2-40B4-BE49-F238E27FC236}">
                <a16:creationId xmlns:a16="http://schemas.microsoft.com/office/drawing/2014/main" id="{1C85458D-182C-4C35-8C43-C8504693A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106178"/>
            <a:ext cx="1833467" cy="164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government contractors association">
            <a:extLst>
              <a:ext uri="{FF2B5EF4-FFF2-40B4-BE49-F238E27FC236}">
                <a16:creationId xmlns:a16="http://schemas.microsoft.com/office/drawing/2014/main" id="{D6EB3E7A-23D6-47F4-A497-A4A87EFE5D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44" y="50366"/>
            <a:ext cx="1833467" cy="17801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5140B32-FAF4-4DBF-8888-4BD8CB6E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4" y="335436"/>
            <a:ext cx="46995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Mayor’s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C62324">
                      <a:lumMod val="20000"/>
                      <a:lumOff val="80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n-ea"/>
                <a:cs typeface="+mn-cs"/>
              </a:rPr>
              <a:t>Office of Contract Compliance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4D41F6-0E51-433E-BFF3-7D3906F18FD8}"/>
              </a:ext>
            </a:extLst>
          </p:cNvPr>
          <p:cNvSpPr txBox="1">
            <a:spLocks/>
          </p:cNvSpPr>
          <p:nvPr/>
        </p:nvSpPr>
        <p:spPr bwMode="auto">
          <a:xfrm>
            <a:off x="359022" y="2496579"/>
            <a:ext cx="8251578" cy="477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spAutoFit/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Blip>
                <a:blip r:embed="rId4"/>
              </a:buBlip>
              <a:defRPr sz="16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8001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Blip>
                <a:blip r:embed="rId5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0922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435100" indent="-1635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1778000" indent="-139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2352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–"/>
              <a:defRPr sz="1000">
                <a:solidFill>
                  <a:srgbClr val="4D4D4D"/>
                </a:solidFill>
                <a:latin typeface="+mn-lt"/>
              </a:defRPr>
            </a:lvl6pPr>
            <a:lvl7pPr marL="26924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–"/>
              <a:defRPr sz="1000">
                <a:solidFill>
                  <a:srgbClr val="4D4D4D"/>
                </a:solidFill>
                <a:latin typeface="+mn-lt"/>
              </a:defRPr>
            </a:lvl7pPr>
            <a:lvl8pPr marL="31496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–"/>
              <a:defRPr sz="1000">
                <a:solidFill>
                  <a:srgbClr val="4D4D4D"/>
                </a:solidFill>
                <a:latin typeface="+mn-lt"/>
              </a:defRPr>
            </a:lvl8pPr>
            <a:lvl9pPr marL="36068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–"/>
              <a:defRPr sz="1000">
                <a:solidFill>
                  <a:srgbClr val="4D4D4D"/>
                </a:solidFill>
                <a:latin typeface="+mn-lt"/>
              </a:defRPr>
            </a:lvl9pPr>
          </a:lstStyle>
          <a:p>
            <a:pPr marL="0" indent="0" algn="just" defTabSz="914400">
              <a:buFont typeface="Arial" charset="0"/>
              <a:buNone/>
              <a:defRPr/>
            </a:pPr>
            <a:r>
              <a:rPr lang="en-US" sz="22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OCC</a:t>
            </a:r>
            <a:r>
              <a:rPr lang="en-US" sz="21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 is responsible for the following related to overseeing Title VI:</a:t>
            </a:r>
          </a:p>
          <a:p>
            <a:pPr marL="0" indent="0" algn="just" defTabSz="914400">
              <a:buFont typeface="Arial" charset="0"/>
              <a:buNone/>
              <a:defRPr/>
            </a:pPr>
            <a:endParaRPr lang="en-US" sz="800" b="1" kern="0" dirty="0">
              <a:ln w="1905">
                <a:noFill/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cs typeface="Times New Roman" pitchFamily="18" charset="0"/>
            </a:endParaRPr>
          </a:p>
          <a:p>
            <a:pPr marL="0" indent="0" algn="just" defTabSz="914400">
              <a:buNone/>
              <a:defRPr/>
            </a:pPr>
            <a:r>
              <a:rPr lang="en-US" sz="18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      </a:t>
            </a:r>
            <a:r>
              <a:rPr lang="en-US" sz="2400" b="1" u="sng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Program</a:t>
            </a:r>
            <a:r>
              <a:rPr lang="en-US" sz="24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u="sng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Administration</a:t>
            </a:r>
          </a:p>
          <a:p>
            <a:pPr marL="0" indent="0" algn="just" defTabSz="914400">
              <a:buFont typeface="Arial" charset="0"/>
              <a:buNone/>
              <a:defRPr/>
            </a:pPr>
            <a:r>
              <a:rPr lang="en-US" sz="18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	</a:t>
            </a:r>
            <a:r>
              <a:rPr lang="en-US" sz="14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-Ensure compliance with policies and procedures.</a:t>
            </a:r>
          </a:p>
          <a:p>
            <a:pPr marL="0" indent="0" algn="just" defTabSz="914400">
              <a:buNone/>
              <a:defRPr/>
            </a:pPr>
            <a:r>
              <a:rPr lang="en-US" sz="18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      </a:t>
            </a:r>
            <a:r>
              <a:rPr lang="en-US" sz="2400" b="1" u="sng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Complaints</a:t>
            </a:r>
          </a:p>
          <a:p>
            <a:pPr marL="0" indent="0" algn="just" defTabSz="914400">
              <a:buFont typeface="Arial" charset="0"/>
              <a:buNone/>
              <a:defRPr/>
            </a:pPr>
            <a:r>
              <a:rPr lang="en-US" sz="18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	</a:t>
            </a:r>
            <a:r>
              <a:rPr lang="en-US" sz="14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-Ensure effort is made to resolve any discrimination complaints</a:t>
            </a:r>
            <a:r>
              <a:rPr lang="en-US" sz="11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.</a:t>
            </a:r>
            <a:endParaRPr lang="en-US" sz="1800" b="1" kern="0" dirty="0">
              <a:ln w="1905">
                <a:noFill/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cs typeface="Times New Roman" pitchFamily="18" charset="0"/>
            </a:endParaRPr>
          </a:p>
          <a:p>
            <a:pPr marL="0" indent="0" algn="just" defTabSz="914400">
              <a:buNone/>
              <a:defRPr/>
            </a:pPr>
            <a:r>
              <a:rPr lang="en-US" sz="18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      </a:t>
            </a:r>
            <a:r>
              <a:rPr lang="en-US" sz="2400" b="1" u="sng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Data Collection</a:t>
            </a:r>
          </a:p>
          <a:p>
            <a:pPr marL="0" indent="0" algn="just" defTabSz="914400">
              <a:buFont typeface="Arial" charset="0"/>
              <a:buNone/>
              <a:defRPr/>
            </a:pPr>
            <a:r>
              <a:rPr lang="en-US" sz="18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	</a:t>
            </a:r>
            <a:r>
              <a:rPr lang="en-US" sz="14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-Gather any statistical data respective to race, color, sex, etc.</a:t>
            </a:r>
          </a:p>
          <a:p>
            <a:pPr marL="0" indent="0" algn="just" defTabSz="914400">
              <a:buNone/>
              <a:defRPr/>
            </a:pPr>
            <a:r>
              <a:rPr lang="en-US" sz="18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      </a:t>
            </a:r>
            <a:r>
              <a:rPr lang="en-US" sz="2400" b="1" u="sng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Environmental</a:t>
            </a:r>
            <a:r>
              <a:rPr lang="en-US" sz="24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u="sng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Impact</a:t>
            </a:r>
            <a:r>
              <a:rPr lang="en-US" sz="24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u="sng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Statements</a:t>
            </a:r>
          </a:p>
          <a:p>
            <a:pPr marL="0" indent="0" algn="just" defTabSz="914400">
              <a:buFont typeface="Arial" charset="0"/>
              <a:buNone/>
              <a:defRPr/>
            </a:pPr>
            <a:r>
              <a:rPr lang="en-US" sz="18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	</a:t>
            </a:r>
            <a:r>
              <a:rPr lang="en-US" sz="14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-Review  Environmental Impact Statements or Assessments.</a:t>
            </a:r>
          </a:p>
          <a:p>
            <a:pPr marL="0" indent="0" algn="just" defTabSz="914400">
              <a:buNone/>
              <a:defRPr/>
            </a:pPr>
            <a:r>
              <a:rPr lang="en-US" sz="18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      </a:t>
            </a:r>
            <a:r>
              <a:rPr lang="en-US" sz="2400" b="1" u="sng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Training</a:t>
            </a:r>
            <a:r>
              <a:rPr lang="en-US" sz="24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u="sng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Programs</a:t>
            </a:r>
            <a:r>
              <a:rPr lang="en-US" sz="24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 </a:t>
            </a:r>
          </a:p>
          <a:p>
            <a:pPr marL="0" indent="0" algn="just" defTabSz="914400">
              <a:buFont typeface="Arial" charset="0"/>
              <a:buNone/>
              <a:defRPr/>
            </a:pPr>
            <a:r>
              <a:rPr lang="en-US" sz="18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	</a:t>
            </a:r>
            <a:r>
              <a:rPr lang="en-US" sz="14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-Conduct training on Title VI issues.</a:t>
            </a:r>
          </a:p>
          <a:p>
            <a:pPr marL="0" indent="0" algn="just" defTabSz="914400">
              <a:buFont typeface="Arial" charset="0"/>
              <a:buNone/>
              <a:defRPr/>
            </a:pPr>
            <a:r>
              <a:rPr lang="en-US" sz="1800" b="1" kern="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FEF67A-2091-47CE-9AE6-543BE15A4C87}"/>
              </a:ext>
            </a:extLst>
          </p:cNvPr>
          <p:cNvSpPr/>
          <p:nvPr/>
        </p:nvSpPr>
        <p:spPr>
          <a:xfrm>
            <a:off x="3846503" y="1744591"/>
            <a:ext cx="1770036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>
                <a:ln w="0">
                  <a:solidFill>
                    <a:schemeClr val="tx1">
                      <a:lumMod val="65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  <a:cs typeface="Times New Roman" pitchFamily="18" charset="0"/>
              </a:rPr>
              <a:t>Title VI</a:t>
            </a:r>
          </a:p>
        </p:txBody>
      </p:sp>
      <p:pic>
        <p:nvPicPr>
          <p:cNvPr id="17" name="Picture 16" descr="Image result for bullet points vector image">
            <a:extLst>
              <a:ext uri="{FF2B5EF4-FFF2-40B4-BE49-F238E27FC236}">
                <a16:creationId xmlns:a16="http://schemas.microsoft.com/office/drawing/2014/main" id="{0D431DBB-C9AF-4FB7-B845-BED34426071B}"/>
              </a:ext>
            </a:extLst>
          </p:cNvPr>
          <p:cNvPicPr/>
          <p:nvPr/>
        </p:nvPicPr>
        <p:blipFill>
          <a:blip r:embed="rId6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9" y="3055870"/>
            <a:ext cx="546455" cy="43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Image result for bullet points vector image">
            <a:extLst>
              <a:ext uri="{FF2B5EF4-FFF2-40B4-BE49-F238E27FC236}">
                <a16:creationId xmlns:a16="http://schemas.microsoft.com/office/drawing/2014/main" id="{DDB2DDBD-A5AE-4FFC-A90D-3CFA0B023EA4}"/>
              </a:ext>
            </a:extLst>
          </p:cNvPr>
          <p:cNvPicPr/>
          <p:nvPr/>
        </p:nvPicPr>
        <p:blipFill>
          <a:blip r:embed="rId6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8" y="3849701"/>
            <a:ext cx="546455" cy="43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Image result for bullet points vector image">
            <a:extLst>
              <a:ext uri="{FF2B5EF4-FFF2-40B4-BE49-F238E27FC236}">
                <a16:creationId xmlns:a16="http://schemas.microsoft.com/office/drawing/2014/main" id="{B9125A91-AE09-4E74-B86A-7B69457EA6CF}"/>
              </a:ext>
            </a:extLst>
          </p:cNvPr>
          <p:cNvPicPr/>
          <p:nvPr/>
        </p:nvPicPr>
        <p:blipFill>
          <a:blip r:embed="rId6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8" y="4643532"/>
            <a:ext cx="546455" cy="43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Image result for bullet points vector image">
            <a:extLst>
              <a:ext uri="{FF2B5EF4-FFF2-40B4-BE49-F238E27FC236}">
                <a16:creationId xmlns:a16="http://schemas.microsoft.com/office/drawing/2014/main" id="{4BA98673-CA5B-4D29-8EBB-774AB3955FAF}"/>
              </a:ext>
            </a:extLst>
          </p:cNvPr>
          <p:cNvPicPr/>
          <p:nvPr/>
        </p:nvPicPr>
        <p:blipFill>
          <a:blip r:embed="rId6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8" y="5395378"/>
            <a:ext cx="546455" cy="43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Image result for bullet points vector image">
            <a:extLst>
              <a:ext uri="{FF2B5EF4-FFF2-40B4-BE49-F238E27FC236}">
                <a16:creationId xmlns:a16="http://schemas.microsoft.com/office/drawing/2014/main" id="{067177B3-30DD-40CC-B61B-0E9EC78F1041}"/>
              </a:ext>
            </a:extLst>
          </p:cNvPr>
          <p:cNvPicPr/>
          <p:nvPr/>
        </p:nvPicPr>
        <p:blipFill>
          <a:blip r:embed="rId6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7" y="6172764"/>
            <a:ext cx="546455" cy="430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15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14:reveal thruBlk="1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9966</TotalTime>
  <Words>578</Words>
  <Application>Microsoft Office PowerPoint</Application>
  <PresentationFormat>On-screen Show (4:3)</PresentationFormat>
  <Paragraphs>226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Cambria</vt:lpstr>
      <vt:lpstr>Century Gothic</vt:lpstr>
      <vt:lpstr>Copperplate Gothic Bold</vt:lpstr>
      <vt:lpstr>Franklin Gothic Book</vt:lpstr>
      <vt:lpstr>Franklin Gothic Medium</vt:lpstr>
      <vt:lpstr>Times New Roman</vt:lpstr>
      <vt:lpstr>Wingdings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Case, Richard</dc:creator>
  <cp:lastModifiedBy>Pamela Harris</cp:lastModifiedBy>
  <cp:revision>71</cp:revision>
  <dcterms:created xsi:type="dcterms:W3CDTF">2018-10-09T15:46:43Z</dcterms:created>
  <dcterms:modified xsi:type="dcterms:W3CDTF">2018-11-13T21:05:49Z</dcterms:modified>
</cp:coreProperties>
</file>